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8" name="Shape 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2984999" x="0"/>
            <a:ext cy="2158500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>
            <a:off y="2393175" x="0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rot="10800000" flipH="1">
            <a:off y="2983958" x="0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5" name="Shape 15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6" name="Shape 16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1" name="Shape 21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4" name="Shape 24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/>
        </p:nvSpPr>
        <p:spPr>
          <a:xfrm rot="10800000" flipH="1">
            <a:off y="1163100" x="0"/>
            <a:ext cy="39803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8" name="Shape 28"/>
          <p:cNvSpPr/>
          <p:nvPr/>
        </p:nvSpPr>
        <p:spPr>
          <a:xfrm flipH="1">
            <a:off y="571349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0" name="Shape 30"/>
          <p:cNvSpPr/>
          <p:nvPr/>
        </p:nvSpPr>
        <p:spPr>
          <a:xfrm rot="10800000">
            <a:off y="1162132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/>
        </p:nvSpPr>
        <p:spPr>
          <a:xfrm rot="10800000" flipH="1">
            <a:off y="4412699" x="0"/>
            <a:ext cy="730799" cx="91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3" name="Shape 33"/>
          <p:cNvSpPr/>
          <p:nvPr/>
        </p:nvSpPr>
        <p:spPr>
          <a:xfrm flipH="1">
            <a:off y="3820834" x="4526627"/>
            <a:ext cy="590502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4" name="Shape 34"/>
          <p:cNvSpPr/>
          <p:nvPr/>
        </p:nvSpPr>
        <p:spPr>
          <a:xfrm rot="10800000">
            <a:off y="4411617" x="4526627"/>
            <a:ext cy="571095" cx="4617372"/>
          </a:xfrm>
          <a:custGeom>
            <a:pathLst>
              <a:path w="4617373" extrusionOk="0" h="1108924">
                <a:moveTo>
                  <a:pt y="1108924" x="1199"/>
                </a:moveTo>
                <a:lnTo>
                  <a:pt y="1108924" x="4617373"/>
                </a:lnTo>
                <a:lnTo>
                  <a:pt y="0" x="0"/>
                </a:lnTo>
                <a:cubicBezTo>
                  <a:pt y="369641" x="400"/>
                  <a:pt y="739283" x="799"/>
                  <a:pt y="1108924" x="1199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421726" x="457200"/>
            <a:ext cy="5052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152400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/>
        </p:nvSpPr>
        <p:spPr>
          <a:xfrm>
            <a:off y="76256" x="6676"/>
            <a:ext cy="5054792" cx="9134130"/>
          </a:xfrm>
          <a:custGeom>
            <a:pathLst>
              <a:path w="9157023" extrusionOk="0" h="6739723">
                <a:moveTo>
                  <a:pt y="0" x="1629"/>
                </a:moveTo>
                <a:lnTo>
                  <a:pt y="4340980" x="9157023"/>
                </a:lnTo>
                <a:lnTo>
                  <a:pt y="6739723" x="1593"/>
                </a:lnTo>
                <a:cubicBezTo>
                  <a:pt y="5123960" x="-3941"/>
                  <a:pt y="1615763" x="7163"/>
                  <a:pt y="0" x="1629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marL="0"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y="1746892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u="sng" lang="en"/>
              <a:t>Veridian Credit Union</a:t>
            </a:r>
          </a:p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y="3093357" x="685800"/>
            <a:ext cy="6666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By Brenna, Alexis, and Michael</a:t>
            </a:r>
          </a:p>
        </p:txBody>
      </p:sp>
      <p:pic>
        <p:nvPicPr>
          <p:cNvPr id="41" name="Shape 4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6150" x="557875"/>
            <a:ext cy="1805874" cx="807784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Savings</a:t>
            </a:r>
          </a:p>
        </p:txBody>
      </p:sp>
      <p:sp>
        <p:nvSpPr>
          <p:cNvPr id="47" name="Shape 47"/>
          <p:cNvSpPr txBox="1"/>
          <p:nvPr/>
        </p:nvSpPr>
        <p:spPr>
          <a:xfrm>
            <a:off y="1764550" x="11262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8" name="Shape 48"/>
          <p:cNvSpPr txBox="1"/>
          <p:nvPr/>
        </p:nvSpPr>
        <p:spPr>
          <a:xfrm>
            <a:off y="1399875" x="300350"/>
            <a:ext cy="3626099" cx="4204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b="1" sz="1800" lang="en"/>
              <a:t>Member Equity Savings</a:t>
            </a:r>
          </a:p>
          <a:p>
            <a:pPr rtl="0" lvl="0">
              <a:buNone/>
            </a:pPr>
            <a:r>
              <a:rPr sz="1800" lang="en"/>
              <a:t>- </a:t>
            </a:r>
            <a:r>
              <a:rPr sz="1800" lang="en">
                <a:solidFill>
                  <a:srgbClr val="FF0000"/>
                </a:solidFill>
              </a:rPr>
              <a:t>NCUA insured for up to $250,000</a:t>
            </a:r>
          </a:p>
          <a:p>
            <a:pPr rtl="0" lvl="0">
              <a:buNone/>
            </a:pPr>
            <a:r>
              <a:rPr sz="1800" lang="en"/>
              <a:t>- </a:t>
            </a:r>
            <a:r>
              <a:rPr sz="1800" lang="en">
                <a:solidFill>
                  <a:srgbClr val="0000FF"/>
                </a:solidFill>
              </a:rPr>
              <a:t>only $5 minimum balance</a:t>
            </a:r>
          </a:p>
          <a:p>
            <a:pPr rtl="0" lvl="0">
              <a:buNone/>
            </a:pPr>
            <a:r>
              <a:rPr sz="1800" lang="en"/>
              <a:t>-</a:t>
            </a:r>
            <a:r>
              <a:rPr sz="1800" lang="en">
                <a:solidFill>
                  <a:srgbClr val="351C75"/>
                </a:solidFill>
              </a:rPr>
              <a:t>Recieve dividends when a $50 balance is maintained</a:t>
            </a:r>
          </a:p>
          <a:p>
            <a:pPr rtl="0" lvl="0">
              <a:buNone/>
            </a:pPr>
            <a:r>
              <a:rPr sz="1800" lang="en">
                <a:solidFill>
                  <a:schemeClr val="accent4"/>
                </a:solidFill>
              </a:rPr>
              <a:t>- dividends determined by how prosperous the year was</a:t>
            </a:r>
          </a:p>
        </p:txBody>
      </p:sp>
      <p:sp>
        <p:nvSpPr>
          <p:cNvPr id="49" name="Shape 49"/>
          <p:cNvSpPr txBox="1"/>
          <p:nvPr/>
        </p:nvSpPr>
        <p:spPr>
          <a:xfrm>
            <a:off y="1399875" x="4793100"/>
            <a:ext cy="3626099" cx="4204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b="1" sz="1800" lang="en"/>
              <a:t>Starter Certificate of Deposit (CD)</a:t>
            </a:r>
          </a:p>
          <a:p>
            <a:pPr rtl="0" lvl="0">
              <a:buNone/>
            </a:pPr>
            <a:r>
              <a:rPr sz="1800" lang="en"/>
              <a:t>- Start with $50 </a:t>
            </a:r>
          </a:p>
          <a:p>
            <a:pPr rtl="0" lvl="0">
              <a:buNone/>
            </a:pPr>
            <a:r>
              <a:rPr sz="1800" lang="en"/>
              <a:t>- </a:t>
            </a:r>
            <a:r>
              <a:rPr sz="1800" lang="en">
                <a:solidFill>
                  <a:srgbClr val="C27BA0"/>
                </a:solidFill>
              </a:rPr>
              <a:t>Add money any time you want for a 12 month period</a:t>
            </a:r>
          </a:p>
          <a:p>
            <a:pPr rtl="0" lvl="0">
              <a:buNone/>
            </a:pPr>
            <a:r>
              <a:rPr sz="1800" lang="en">
                <a:solidFill>
                  <a:srgbClr val="0000FF"/>
                </a:solidFill>
              </a:rPr>
              <a:t>- .35% interest rate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922925" x="3591700"/>
            <a:ext cy="2034350" cx="309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Checking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26325" x="228000"/>
            <a:ext cy="3725699" cx="8687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When you get a Veridian checking account you get : </a:t>
            </a:r>
          </a:p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-Free visa debit card</a:t>
            </a:r>
          </a:p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-free online account access</a:t>
            </a:r>
          </a:p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-eStatements</a:t>
            </a:r>
          </a:p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-Bill payments</a:t>
            </a:r>
          </a:p>
          <a:p>
            <a:pPr rtl="0" lvl="0">
              <a:buNone/>
            </a:pPr>
            <a:r>
              <a:rPr sz="1800" lang="en">
                <a:solidFill>
                  <a:srgbClr val="6AA84F"/>
                </a:solidFill>
              </a:rPr>
              <a:t>Extra:UNI students can get a panther checking account </a:t>
            </a:r>
          </a:p>
          <a:p>
            <a:pPr rtl="0" lvl="0">
              <a:buNone/>
            </a:pPr>
            <a:r>
              <a:rPr sz="1800" lang="en">
                <a:solidFill>
                  <a:srgbClr val="741B47"/>
                </a:solidFill>
                <a:latin typeface="Impact"/>
                <a:ea typeface="Impact"/>
                <a:cs typeface="Impact"/>
                <a:sym typeface="Impact"/>
              </a:rPr>
              <a:t>No Monthly fee or Service charges 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29650" x="5931925"/>
            <a:ext cy="2116975" cx="3097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Checking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130100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Panther Checking account:</a:t>
            </a:r>
          </a:p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-No monthly fee or service charges</a:t>
            </a:r>
          </a:p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-No minimum balance required</a:t>
            </a:r>
          </a:p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-Free Visa Panther debit card</a:t>
            </a:r>
          </a:p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-Panther themed checking available </a:t>
            </a:r>
          </a:p>
          <a:p>
            <a:pPr rtl="0" lvl="0">
              <a:buNone/>
            </a:pPr>
            <a:r>
              <a:rPr sz="1800" lang="en">
                <a:solidFill>
                  <a:srgbClr val="8E7CC3"/>
                </a:solidFill>
              </a:rPr>
              <a:t>-Automatic enrollment in eStatements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45000" x="5100275"/>
            <a:ext cy="2075375" cx="322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Loans and Credit services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y="1245125" x="87600"/>
            <a:ext cy="3842099" cx="431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>
                <a:solidFill>
                  <a:srgbClr val="4C1130"/>
                </a:solidFill>
              </a:rPr>
              <a:t>
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71" name="Shape 71"/>
          <p:cNvSpPr txBox="1"/>
          <p:nvPr/>
        </p:nvSpPr>
        <p:spPr>
          <a:xfrm>
            <a:off y="1188875" x="4580350"/>
            <a:ext cy="3954599" cx="4467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b="1" lang="en"/>
              <a:t>Veridian Visa Platium Rewards Credit Card</a:t>
            </a:r>
          </a:p>
          <a:p>
            <a:pPr rtl="0" lvl="0">
              <a:buNone/>
            </a:pPr>
            <a:r>
              <a:rPr lang="en">
                <a:solidFill>
                  <a:srgbClr val="4A86E8"/>
                </a:solidFill>
              </a:rPr>
              <a:t>- Buy things you need and earn points towards rewards</a:t>
            </a:r>
          </a:p>
          <a:p>
            <a:pPr rtl="0" lvl="0">
              <a:buNone/>
            </a:pPr>
            <a:r>
              <a:rPr lang="en"/>
              <a:t>-</a:t>
            </a:r>
            <a:r>
              <a:rPr lang="en">
                <a:solidFill>
                  <a:srgbClr val="351C75"/>
                </a:solidFill>
              </a:rPr>
              <a:t> Interest free for 25 days on all purchases</a:t>
            </a:r>
          </a:p>
          <a:p>
            <a:pPr rtl="0" lvl="0">
              <a:buNone/>
            </a:pPr>
            <a:r>
              <a:rPr lang="en">
                <a:solidFill>
                  <a:srgbClr val="351C75"/>
                </a:solidFill>
              </a:rPr>
              <a:t>- Free Visa checks</a:t>
            </a:r>
          </a:p>
          <a:p>
            <a:pPr>
              <a:buNone/>
            </a:pPr>
            <a:r>
              <a:rPr lang="en"/>
              <a:t>- </a:t>
            </a:r>
            <a:r>
              <a:rPr lang="en">
                <a:solidFill>
                  <a:srgbClr val="134F5C"/>
                </a:solidFill>
              </a:rPr>
              <a:t>Worldwide ATM access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815800" x="3244107"/>
            <a:ext cy="1829150" cx="288092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y="3003500" x="6407475"/>
            <a:ext cy="1914599" cx="2377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>
                <a:solidFill>
                  <a:srgbClr val="FF0000"/>
                </a:solidFill>
              </a:rPr>
              <a:t>Rewards</a:t>
            </a:r>
          </a:p>
          <a:p>
            <a:pPr rtl="0" lvl="0">
              <a:buNone/>
            </a:pPr>
            <a:r>
              <a:rPr sz="1800" lang="en">
                <a:solidFill>
                  <a:srgbClr val="FF0000"/>
                </a:solidFill>
              </a:rPr>
              <a:t>- discounted traveling</a:t>
            </a:r>
          </a:p>
          <a:p>
            <a:pPr rtl="0" lvl="0">
              <a:buNone/>
            </a:pPr>
            <a:r>
              <a:rPr sz="1800" lang="en">
                <a:solidFill>
                  <a:srgbClr val="FF0000"/>
                </a:solidFill>
              </a:rPr>
              <a:t>- Gift Certificates </a:t>
            </a:r>
          </a:p>
          <a:p>
            <a:pPr rtl="0" lvl="0">
              <a:buNone/>
            </a:pPr>
            <a:r>
              <a:rPr sz="1800" lang="en">
                <a:solidFill>
                  <a:srgbClr val="FF0000"/>
                </a:solidFill>
              </a:rPr>
              <a:t>- 1 points after 5 years</a:t>
            </a:r>
          </a:p>
        </p:txBody>
      </p:sp>
      <p:sp>
        <p:nvSpPr>
          <p:cNvPr id="74" name="Shape 74"/>
          <p:cNvSpPr txBox="1"/>
          <p:nvPr/>
        </p:nvSpPr>
        <p:spPr>
          <a:xfrm>
            <a:off y="1376600" x="287850"/>
            <a:ext cy="2959500" cx="2880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u="sng" b="1" sz="1800" lang="en">
                <a:solidFill>
                  <a:schemeClr val="dk1"/>
                </a:solidFill>
              </a:rPr>
              <a:t>Go Green Auto Loan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rgbClr val="FF0000"/>
                </a:solidFill>
              </a:rPr>
              <a:t>- Offers lower interest rates for fuel efficient cars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rgbClr val="9900FF"/>
                </a:solidFill>
              </a:rPr>
              <a:t>- 30 mpg of high/ designated hybrid receives a .25% lower interest rate</a:t>
            </a:r>
          </a:p>
          <a:p>
            <a:pPr rtl="0" lvl="0">
              <a:buClr>
                <a:schemeClr val="dk1"/>
              </a:buClr>
              <a:buSzPct val="61111"/>
              <a:buFont typeface="Arial"/>
              <a:buNone/>
            </a:pPr>
            <a:r>
              <a:rPr sz="1800" lang="en">
                <a:solidFill>
                  <a:srgbClr val="4C1130"/>
                </a:solidFill>
              </a:rPr>
              <a:t>- it’s better for your wallet and the environment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